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9" r:id="rId2"/>
    <p:sldId id="262" r:id="rId3"/>
    <p:sldId id="325" r:id="rId4"/>
    <p:sldId id="457" r:id="rId5"/>
    <p:sldId id="458" r:id="rId6"/>
    <p:sldId id="459" r:id="rId7"/>
    <p:sldId id="460" r:id="rId8"/>
    <p:sldId id="306" r:id="rId9"/>
    <p:sldId id="461" r:id="rId10"/>
    <p:sldId id="463" r:id="rId11"/>
    <p:sldId id="462" r:id="rId12"/>
    <p:sldId id="464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43" autoAdjust="0"/>
    <p:restoredTop sz="92217" autoAdjust="0"/>
  </p:normalViewPr>
  <p:slideViewPr>
    <p:cSldViewPr snapToGrid="0">
      <p:cViewPr varScale="1">
        <p:scale>
          <a:sx n="85" d="100"/>
          <a:sy n="85" d="100"/>
        </p:scale>
        <p:origin x="780" y="42"/>
      </p:cViewPr>
      <p:guideLst>
        <p:guide orient="horz" pos="22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74468" units="1/cm"/>
          <inkml:channelProperty channel="T" name="resolution" value="1" units="1/dev"/>
        </inkml:channelProperties>
      </inkml:inkSource>
      <inkml:timestamp xml:id="ts0" timeString="2021-12-28T12:18:29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25499 12039 0,'33'0'156,"0"0"-125,-33 33 1,33 0 30,1 0-62,-1-33 78,0 33 47,0 33-109,0-33-16,-33 33 15,33-33 1</inkml:trace>
  <inkml:trace contextRef="#ctx0" brushRef="#br0" timeOffset="2914.35">25863 12072 0,'-33'0'109,"0"0"-93,0 0-1,0 0 17,33 33-17,-33-33 16,33 33-31,-33-33 32,0 0-17,-1 0 79,34 33-31,-33 0-32,33 0-16,0 0 1,-33-33 0,33 33-1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220760"/>
            <a:chOff x="0" y="0"/>
            <a:chExt cx="12204000" cy="12207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90469" y="112764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36830" y="1174388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Discourse-Aware Graph Neural Network for Emotion Recognition in Multi-Party Conversation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718066" y="4888113"/>
            <a:ext cx="361827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(EMNLP-2021)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7509" y="6035394"/>
            <a:ext cx="53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Reported by  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Sijin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A53FDA0-1445-4DB2-9C07-50583A2F7ABB}"/>
              </a:ext>
            </a:extLst>
          </p:cNvPr>
          <p:cNvSpPr txBox="1"/>
          <p:nvPr/>
        </p:nvSpPr>
        <p:spPr>
          <a:xfrm>
            <a:off x="2386645" y="3285284"/>
            <a:ext cx="760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Yunhe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∗,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Kailai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Yang∗,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Chengjie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Sun†,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Bingquan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Zhenzhou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Ji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Faculty of Computing, Harbin Institute of Technology, China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xieyh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sunchengjie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liubq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jizhenzhou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}@hit.edu.cn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klyang990203@gmail.com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D104B2-DAAB-4462-9E68-8874996ECC87}"/>
              </a:ext>
            </a:extLst>
          </p:cNvPr>
          <p:cNvSpPr txBox="1"/>
          <p:nvPr/>
        </p:nvSpPr>
        <p:spPr>
          <a:xfrm>
            <a:off x="4781376" y="4888113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2021.12.28 •  ChongQing</a:t>
            </a:r>
            <a:r>
              <a:rPr lang="en-US" altLang="zh-CN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14" y="1490980"/>
            <a:ext cx="7915472" cy="45247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4" y="1874651"/>
            <a:ext cx="10287892" cy="4214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54" y="1841268"/>
            <a:ext cx="7826191" cy="4114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1187805"/>
            <a:chOff x="0" y="0"/>
            <a:chExt cx="12204000" cy="11878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72357" y="79809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91984" y="235338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91984" y="311494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91984" y="3822150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" y="1483202"/>
            <a:ext cx="5489065" cy="3230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31A80F-9D5D-4F28-B986-CF3F245A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77" y="4966060"/>
            <a:ext cx="4324954" cy="1467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69BDA9-87B5-4A12-A66D-8D0F31F81BD0}"/>
              </a:ext>
            </a:extLst>
          </p:cNvPr>
          <p:cNvSpPr txBox="1"/>
          <p:nvPr/>
        </p:nvSpPr>
        <p:spPr>
          <a:xfrm>
            <a:off x="6354519" y="3180824"/>
            <a:ext cx="5100257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The past work can only </a:t>
            </a:r>
            <a:r>
              <a:rPr lang="en-US" altLang="zh-CN" sz="18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leverage cues in neighboring context</a:t>
            </a:r>
            <a:r>
              <a:rPr lang="en-US" altLang="zh-CN" sz="18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of conversations, and are difficult to handle </a:t>
            </a:r>
            <a:r>
              <a:rPr lang="en-US" altLang="zh-CN" sz="18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informative distant dependencies </a:t>
            </a:r>
            <a:r>
              <a:rPr lang="en-US" altLang="zh-CN" sz="18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for ERC.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062C3A-FFD1-444F-87CF-F831E5B0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231"/>
            <a:ext cx="12192000" cy="4557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669208" y="1570954"/>
            <a:ext cx="426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Discourse Parsing</a:t>
            </a:r>
            <a:endParaRPr lang="zh-CN" altLang="en-US" sz="14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87" y="2094174"/>
            <a:ext cx="4869602" cy="602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08" y="2696778"/>
            <a:ext cx="4884843" cy="17603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587" y="5330164"/>
            <a:ext cx="4031329" cy="4801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209" y="5784041"/>
            <a:ext cx="4869602" cy="89923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669208" y="4642321"/>
            <a:ext cx="527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Sequential Context Encoding</a:t>
            </a:r>
            <a:endParaRPr lang="zh-CN" altLang="en-US" sz="14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B36494F-EDEA-40A5-BDEC-474EE5032F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9" t="2608" r="40337" b="21129"/>
          <a:stretch/>
        </p:blipFill>
        <p:spPr>
          <a:xfrm>
            <a:off x="1" y="2330977"/>
            <a:ext cx="6484178" cy="3299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Discourse Graph Modeling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36" y="1725356"/>
            <a:ext cx="3848406" cy="6230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947626" y="1308921"/>
            <a:ext cx="426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Edge Weights</a:t>
            </a:r>
            <a:r>
              <a:rPr lang="zh-CN" altLang="en-US" sz="2000" b="1" dirty="0"/>
              <a:t>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47626" y="2336281"/>
            <a:ext cx="426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Feature Transformation</a:t>
            </a:r>
            <a:r>
              <a:rPr lang="zh-CN" altLang="en-US" sz="2000" b="1" dirty="0"/>
              <a:t>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45" y="3101318"/>
            <a:ext cx="4572396" cy="7087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154" y="3868164"/>
            <a:ext cx="4541914" cy="11888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26" y="5115112"/>
            <a:ext cx="4892464" cy="15393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5D4C3F-3CC6-44BB-AA21-D3846473C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32" y="1756520"/>
            <a:ext cx="4349695" cy="45366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E7684B-2378-409D-9926-17D6CB2DD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626" y="2691983"/>
            <a:ext cx="3671756" cy="4466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BD5DFA52-343D-49D9-95DB-B91E32781064}"/>
                  </a:ext>
                </a:extLst>
              </p14:cNvPr>
              <p14:cNvContentPartPr/>
              <p14:nvPr/>
            </p14:nvContentPartPr>
            <p14:xfrm>
              <a:off x="9179640" y="4334040"/>
              <a:ext cx="131400" cy="11916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BD5DFA52-343D-49D9-95DB-B91E327810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0280" y="4324680"/>
                <a:ext cx="150120" cy="13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Emotion Recognition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613" y="2465199"/>
            <a:ext cx="4724809" cy="12040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06382"/>
            <a:ext cx="4084674" cy="8916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446385"/>
            <a:ext cx="5029636" cy="7925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AA653-F0D1-4E31-8B87-84D402FC4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08" y="1743706"/>
            <a:ext cx="4420217" cy="4277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31" y="1262066"/>
            <a:ext cx="5288738" cy="549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98" y="1490980"/>
            <a:ext cx="6425804" cy="5088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165</Words>
  <Application>Microsoft Office PowerPoint</Application>
  <PresentationFormat>宽屏</PresentationFormat>
  <Paragraphs>47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Times New Roman Regular</vt:lpstr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刘 思进</cp:lastModifiedBy>
  <cp:revision>1544</cp:revision>
  <dcterms:created xsi:type="dcterms:W3CDTF">2021-11-30T11:42:00Z</dcterms:created>
  <dcterms:modified xsi:type="dcterms:W3CDTF">2021-12-28T12:33:41Z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